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7559675" cx="10080625"/>
  <p:notesSz cx="7559675" cy="10691800"/>
  <p:embeddedFontLst>
    <p:embeddedFont>
      <p:font typeface="Roboto"/>
      <p:regular r:id="rId33"/>
      <p:bold r:id="rId34"/>
      <p:italic r:id="rId35"/>
      <p:boldItalic r:id="rId36"/>
    </p:embeddedFont>
    <p:embeddedFont>
      <p:font typeface="Oswald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0F6A088-453F-4499-945A-0E0F9F300650}">
  <a:tblStyle styleId="{60F6A088-453F-4499-945A-0E0F9F3006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37" Type="http://schemas.openxmlformats.org/officeDocument/2006/relationships/font" Target="fonts/Oswald-regular.fntdata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Oswald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531833228_0_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1531833228_0_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45795b339_0_7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45795b339_0_7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45795b339_0_8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245795b339_0_8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45795b339_0_9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45795b339_0_9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45795b339_0_11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245795b339_0_11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245795b339_0_12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245795b339_0_12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45795b339_0_13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245795b339_0_13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45795b339_0_14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245795b339_0_14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21d21d8333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21d21d8333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21d21d8333_0_1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21d21d8333_0_1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21d21d8333_0_2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21d21d8333_0_2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ae98924f2_0_5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ae98924f2_0_5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21d21d8333_0_4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21d21d8333_0_4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21d21d8333_0_5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21d21d8333_0_5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1d21d8333_0_8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21d21d8333_0_8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21d21d8333_0_7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21d21d8333_0_7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21d21d8333_0_7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21d21d8333_0_7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21d21d8333_0_9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21d21d8333_0_9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1ae98924f2_0_7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1ae98924f2_0_7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245795b339_0_10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245795b339_0_10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ae98924f2_0_6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ae98924f2_0_6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45795b339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45795b339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45795b339_0_1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45795b339_0_1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ae98924f2_0_7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ae98924f2_0_7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45795b339_0_2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245795b339_0_2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45795b339_0_4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45795b339_0_4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45795b339_0_5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45795b339_0_5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1584000" y="945360"/>
            <a:ext cx="799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360000" y="2592000"/>
            <a:ext cx="9216000" cy="429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1584000" y="945360"/>
            <a:ext cx="799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60000" y="2592000"/>
            <a:ext cx="9216000" cy="204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2" type="body"/>
          </p:nvPr>
        </p:nvSpPr>
        <p:spPr>
          <a:xfrm>
            <a:off x="360000" y="4835160"/>
            <a:ext cx="9216000" cy="204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1584000" y="945360"/>
            <a:ext cx="799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360000" y="2592000"/>
            <a:ext cx="4497120" cy="204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2" type="body"/>
          </p:nvPr>
        </p:nvSpPr>
        <p:spPr>
          <a:xfrm>
            <a:off x="5082480" y="2592000"/>
            <a:ext cx="4497120" cy="204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3" type="body"/>
          </p:nvPr>
        </p:nvSpPr>
        <p:spPr>
          <a:xfrm>
            <a:off x="360000" y="4835160"/>
            <a:ext cx="4497120" cy="204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4" type="body"/>
          </p:nvPr>
        </p:nvSpPr>
        <p:spPr>
          <a:xfrm>
            <a:off x="5082480" y="4835160"/>
            <a:ext cx="4497120" cy="204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1584000" y="945360"/>
            <a:ext cx="799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60000" y="2592000"/>
            <a:ext cx="2967480" cy="204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3476160" y="2592000"/>
            <a:ext cx="2967480" cy="204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3" type="body"/>
          </p:nvPr>
        </p:nvSpPr>
        <p:spPr>
          <a:xfrm>
            <a:off x="6592320" y="2592000"/>
            <a:ext cx="2967480" cy="204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4" type="body"/>
          </p:nvPr>
        </p:nvSpPr>
        <p:spPr>
          <a:xfrm>
            <a:off x="360000" y="4835160"/>
            <a:ext cx="2967480" cy="204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5" type="body"/>
          </p:nvPr>
        </p:nvSpPr>
        <p:spPr>
          <a:xfrm>
            <a:off x="3476160" y="4835160"/>
            <a:ext cx="2967480" cy="204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6" type="body"/>
          </p:nvPr>
        </p:nvSpPr>
        <p:spPr>
          <a:xfrm>
            <a:off x="6592320" y="4835160"/>
            <a:ext cx="2967480" cy="204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84000" y="945360"/>
            <a:ext cx="799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60000" y="2592000"/>
            <a:ext cx="9216000" cy="429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1584000" y="945360"/>
            <a:ext cx="799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360000" y="2592000"/>
            <a:ext cx="4497120" cy="429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5082480" y="2592000"/>
            <a:ext cx="4497120" cy="429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1584000" y="945360"/>
            <a:ext cx="799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idx="1" type="subTitle"/>
          </p:nvPr>
        </p:nvSpPr>
        <p:spPr>
          <a:xfrm>
            <a:off x="1584000" y="945360"/>
            <a:ext cx="7991640" cy="58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1584000" y="945360"/>
            <a:ext cx="799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360000" y="2592000"/>
            <a:ext cx="4497120" cy="204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2" type="body"/>
          </p:nvPr>
        </p:nvSpPr>
        <p:spPr>
          <a:xfrm>
            <a:off x="5082480" y="2592000"/>
            <a:ext cx="4497120" cy="429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3" type="body"/>
          </p:nvPr>
        </p:nvSpPr>
        <p:spPr>
          <a:xfrm>
            <a:off x="360000" y="4835160"/>
            <a:ext cx="4497120" cy="204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1584000" y="945360"/>
            <a:ext cx="799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360000" y="2592000"/>
            <a:ext cx="4497120" cy="429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5082480" y="2592000"/>
            <a:ext cx="4497120" cy="204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3" type="body"/>
          </p:nvPr>
        </p:nvSpPr>
        <p:spPr>
          <a:xfrm>
            <a:off x="5082480" y="4835160"/>
            <a:ext cx="4497120" cy="204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1584000" y="945360"/>
            <a:ext cx="799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360000" y="2592000"/>
            <a:ext cx="4497120" cy="204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5082480" y="2592000"/>
            <a:ext cx="4497120" cy="204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3" type="body"/>
          </p:nvPr>
        </p:nvSpPr>
        <p:spPr>
          <a:xfrm>
            <a:off x="360000" y="4835160"/>
            <a:ext cx="9216000" cy="204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" y="0"/>
            <a:ext cx="10079640" cy="71211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1584000" y="945360"/>
            <a:ext cx="799164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60000" y="2592000"/>
            <a:ext cx="9216000" cy="429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504000" y="688608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3447360" y="688608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7227360" y="688608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hyperlink" Target="https://fep.if.usp.br/~profis/projetos-ef.html" TargetMode="External"/><Relationship Id="rId6" Type="http://schemas.openxmlformats.org/officeDocument/2006/relationships/hyperlink" Target="https://www.youtube.com/watch?v=QYhpAmCOH9I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163" y="2150900"/>
            <a:ext cx="8956299" cy="47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1336350" y="799850"/>
            <a:ext cx="81822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100">
                <a:latin typeface="Oswald"/>
                <a:ea typeface="Oswald"/>
                <a:cs typeface="Oswald"/>
                <a:sym typeface="Oswald"/>
              </a:rPr>
              <a:t>Experimentação no Ensino de Ciências e Biologia</a:t>
            </a:r>
            <a:endParaRPr b="1" sz="31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Oswald"/>
                <a:ea typeface="Oswald"/>
                <a:cs typeface="Oswald"/>
                <a:sym typeface="Oswald"/>
              </a:rPr>
              <a:t>Profa.Rita de Cássia Freitas</a:t>
            </a:r>
            <a:endParaRPr sz="15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Experimentação no Ensino de Ciências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5" name="Google Shape;145;p23"/>
          <p:cNvSpPr txBox="1"/>
          <p:nvPr>
            <p:ph idx="1" type="subTitle"/>
          </p:nvPr>
        </p:nvSpPr>
        <p:spPr>
          <a:xfrm>
            <a:off x="331650" y="1657825"/>
            <a:ext cx="9227700" cy="514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A</a:t>
            </a: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luno deveria experimentar as ciências por meio do “método científico” ou “método da descoberta” ou “ciência posta em prática” para a formação de futuros cientistas;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Aluno tentava imitar o trabalho do cientista, levantando hipóteses, seguindo uma metodologia rígida, devendo obter e discutir resultados e chegando a uma conclusão;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Problemas: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○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inexperiência de professores e alunos com investigação;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○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grau de complexidade com que os conteúdos e os experimentos relacionados às investigações propostas eram apresentados;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○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falta de infra-estrutura para implementar as propostas.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Experimentação no Ensino de Ciências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2" name="Google Shape;152;p24"/>
          <p:cNvSpPr txBox="1"/>
          <p:nvPr>
            <p:ph idx="1" type="subTitle"/>
          </p:nvPr>
        </p:nvSpPr>
        <p:spPr>
          <a:xfrm>
            <a:off x="331650" y="1657825"/>
            <a:ext cx="9227700" cy="514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No final da década de 1970 e início dos anos 1980: projetos para o desenvolvimento de materiais didáticos adequados às novas visões do ensino de Ciências, dando ênfase ao processo experimental;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Discussões sobre o ensino de Ciências foram levantadas, algumas norteadas sobre a visão piagetiana (cognitivista) e/ou construtivista - aluno já possui um conjunto de concepções próprias de conhecimento (às vezes inadequadas);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1996: Lei de Diretrizes e Bases da Educação Nacional (formar alunos críticos;  interdisciplinaridade; CTS);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Base Nacional Comum Curricular - 2018: necessidade da relação entre o ensino de Ciências, sociedade e tecnologia e as questões ambientais.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Experimentação no Ensino de Ciências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9" name="Google Shape;159;p25"/>
          <p:cNvSpPr txBox="1"/>
          <p:nvPr>
            <p:ph idx="1" type="subTitle"/>
          </p:nvPr>
        </p:nvSpPr>
        <p:spPr>
          <a:xfrm>
            <a:off x="331650" y="1657825"/>
            <a:ext cx="9227700" cy="514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Necessidade atual na Educação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Envolver o estudante com assuntos de importância local, contextualizar aquilo que realmente está aos olhos dos estudantes e envolvê-los com os conteúdos ditos tradicionais.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9897" y="3594497"/>
            <a:ext cx="5552675" cy="368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/>
          <p:cNvSpPr txBox="1"/>
          <p:nvPr/>
        </p:nvSpPr>
        <p:spPr>
          <a:xfrm rot="-5400000">
            <a:off x="7511425" y="5130363"/>
            <a:ext cx="3657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Figura 10: alunos plantando muda de árvore.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Experimentação no Ensino de Ciências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8" name="Google Shape;168;p26"/>
          <p:cNvSpPr txBox="1"/>
          <p:nvPr>
            <p:ph idx="1" type="subTitle"/>
          </p:nvPr>
        </p:nvSpPr>
        <p:spPr>
          <a:xfrm>
            <a:off x="331650" y="1657825"/>
            <a:ext cx="9227700" cy="165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Documentos Norteadores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PCN: não obrigatório; organização por ciclos (2 anos)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DCN: obrigatório; traz conteúdos mínimos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BNCC: poder de Lei; referência nacional obrigatória (redes pública e privada); não substitui os PCN e DCN;  primeira  a definir um conjunto de aprendizagens essenciais; Conhecimentos, Habilidades, Atitudes, Valores (CHAV); 10 Competências (foco); organização por anos de ensino;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Experimentação no Ensino de Ciências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3875" y="1282000"/>
            <a:ext cx="7411376" cy="591675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/>
          <p:nvPr/>
        </p:nvSpPr>
        <p:spPr>
          <a:xfrm>
            <a:off x="876525" y="2618325"/>
            <a:ext cx="3740400" cy="1555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7"/>
          <p:cNvSpPr txBox="1"/>
          <p:nvPr/>
        </p:nvSpPr>
        <p:spPr>
          <a:xfrm rot="-5400000">
            <a:off x="6389625" y="4164556"/>
            <a:ext cx="545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Figura 11: </a:t>
            </a:r>
            <a:r>
              <a:rPr lang="pt-BR"/>
              <a:t>Novas Competências da Base Nacional Comum Curricular (BNCC)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Experimentação no Ensino de Ciências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4" name="Google Shape;184;p28"/>
          <p:cNvSpPr txBox="1"/>
          <p:nvPr>
            <p:ph idx="1" type="subTitle"/>
          </p:nvPr>
        </p:nvSpPr>
        <p:spPr>
          <a:xfrm>
            <a:off x="331650" y="1657825"/>
            <a:ext cx="9227700" cy="48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Ao analisar a Base Nacional Comum Curricular (BNCC):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○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área de Ciências da Natureza deve assegurar o acesso aos conhecimentos científicos produzidos ao longo da história, bem como a aproximação gradativa aos principais processos, práticas e procedimentos da investigação científica”.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○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alunos devem ter “um novo olhar sobre o mundo que os cercam, como também façam escolhas e intervenções conscientes e pautadas nos princípios da sustentabilidade e do bem comum”;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○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porém, a base é carente em indicações de atividades em laboratório.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Experimentação no Ensino de Ciências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29"/>
          <p:cNvSpPr txBox="1"/>
          <p:nvPr>
            <p:ph idx="1" type="subTitle"/>
          </p:nvPr>
        </p:nvSpPr>
        <p:spPr>
          <a:xfrm>
            <a:off x="331650" y="1657825"/>
            <a:ext cx="9227700" cy="48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Questão </a:t>
            </a: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fundamental</a:t>
            </a: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: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○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Sou professor de Ciências (ou de Química, de Física ou de Biologia) em uma escola. E quero realizar uma aula prática.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○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O que devo fazer?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2" name="Google Shape;19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8271" y="3497171"/>
            <a:ext cx="4260250" cy="34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9"/>
          <p:cNvSpPr txBox="1"/>
          <p:nvPr/>
        </p:nvSpPr>
        <p:spPr>
          <a:xfrm rot="-5400000">
            <a:off x="6281925" y="4272256"/>
            <a:ext cx="545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Figura 12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Experimentação no Ensino de Ciências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0" name="Google Shape;200;p30"/>
          <p:cNvSpPr txBox="1"/>
          <p:nvPr>
            <p:ph idx="1" type="subTitle"/>
          </p:nvPr>
        </p:nvSpPr>
        <p:spPr>
          <a:xfrm>
            <a:off x="331650" y="1657825"/>
            <a:ext cx="9227700" cy="24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Questão fundamental: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○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Sou professor de Ciências (ou de Química, de Física ou de Biologia) em uma escola. E quero realizar uma aula prática.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○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O que devo fazer?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01" name="Google Shape;20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0"/>
          <p:cNvSpPr txBox="1"/>
          <p:nvPr/>
        </p:nvSpPr>
        <p:spPr>
          <a:xfrm>
            <a:off x="1110275" y="4098225"/>
            <a:ext cx="457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0"/>
          <p:cNvSpPr txBox="1"/>
          <p:nvPr/>
        </p:nvSpPr>
        <p:spPr>
          <a:xfrm>
            <a:off x="3081013" y="4188750"/>
            <a:ext cx="3918600" cy="523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latin typeface="Oswald"/>
                <a:ea typeface="Oswald"/>
                <a:cs typeface="Oswald"/>
                <a:sym typeface="Oswald"/>
              </a:rPr>
              <a:t>Selecionar o tema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4" name="Google Shape;204;p30"/>
          <p:cNvSpPr txBox="1"/>
          <p:nvPr/>
        </p:nvSpPr>
        <p:spPr>
          <a:xfrm>
            <a:off x="3081013" y="5075900"/>
            <a:ext cx="3918600" cy="8619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latin typeface="Oswald"/>
                <a:ea typeface="Oswald"/>
                <a:cs typeface="Oswald"/>
                <a:sym typeface="Oswald"/>
              </a:rPr>
              <a:t>Definir em que momento da aula irá ocorrer a intervenção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5" name="Google Shape;205;p30"/>
          <p:cNvSpPr txBox="1"/>
          <p:nvPr/>
        </p:nvSpPr>
        <p:spPr>
          <a:xfrm>
            <a:off x="3081013" y="6301750"/>
            <a:ext cx="3918600" cy="523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latin typeface="Oswald"/>
                <a:ea typeface="Oswald"/>
                <a:cs typeface="Oswald"/>
                <a:sym typeface="Oswald"/>
              </a:rPr>
              <a:t>Definir o experimento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Experimentação no Ensino de Ciências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1" name="Google Shape;21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1"/>
          <p:cNvSpPr txBox="1"/>
          <p:nvPr/>
        </p:nvSpPr>
        <p:spPr>
          <a:xfrm>
            <a:off x="3081013" y="1597950"/>
            <a:ext cx="3918600" cy="523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Definido o experimento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3" name="Google Shape;213;p31"/>
          <p:cNvSpPr txBox="1"/>
          <p:nvPr/>
        </p:nvSpPr>
        <p:spPr>
          <a:xfrm>
            <a:off x="3081013" y="2485100"/>
            <a:ext cx="3918600" cy="523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latin typeface="Oswald"/>
                <a:ea typeface="Oswald"/>
                <a:cs typeface="Oswald"/>
                <a:sym typeface="Oswald"/>
              </a:rPr>
              <a:t>Viabilidade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6210495" y="3854675"/>
            <a:ext cx="2421300" cy="523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latin typeface="Oswald"/>
                <a:ea typeface="Oswald"/>
                <a:cs typeface="Oswald"/>
                <a:sym typeface="Oswald"/>
              </a:rPr>
              <a:t>Recursos físicos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5" name="Google Shape;215;p31"/>
          <p:cNvSpPr txBox="1"/>
          <p:nvPr/>
        </p:nvSpPr>
        <p:spPr>
          <a:xfrm>
            <a:off x="6369045" y="5059200"/>
            <a:ext cx="2421300" cy="523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latin typeface="Oswald"/>
                <a:ea typeface="Oswald"/>
                <a:cs typeface="Oswald"/>
                <a:sym typeface="Oswald"/>
              </a:rPr>
              <a:t>Tempo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6" name="Google Shape;216;p31"/>
          <p:cNvSpPr txBox="1"/>
          <p:nvPr/>
        </p:nvSpPr>
        <p:spPr>
          <a:xfrm>
            <a:off x="5785970" y="6263750"/>
            <a:ext cx="2421300" cy="523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latin typeface="Oswald"/>
                <a:ea typeface="Oswald"/>
                <a:cs typeface="Oswald"/>
                <a:sym typeface="Oswald"/>
              </a:rPr>
              <a:t>Segurança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1268695" y="4080425"/>
            <a:ext cx="2421300" cy="861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latin typeface="Oswald"/>
                <a:ea typeface="Oswald"/>
                <a:cs typeface="Oswald"/>
                <a:sym typeface="Oswald"/>
              </a:rPr>
              <a:t>Objetivo de aprendizagem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18" name="Google Shape;218;p31"/>
          <p:cNvCxnSpPr>
            <a:stCxn id="213" idx="2"/>
            <a:endCxn id="217" idx="0"/>
          </p:cNvCxnSpPr>
          <p:nvPr/>
        </p:nvCxnSpPr>
        <p:spPr>
          <a:xfrm flipH="1">
            <a:off x="2479213" y="3008300"/>
            <a:ext cx="2561100" cy="107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31"/>
          <p:cNvCxnSpPr>
            <a:stCxn id="213" idx="2"/>
            <a:endCxn id="214" idx="0"/>
          </p:cNvCxnSpPr>
          <p:nvPr/>
        </p:nvCxnSpPr>
        <p:spPr>
          <a:xfrm>
            <a:off x="5040313" y="3008300"/>
            <a:ext cx="2380800" cy="84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31"/>
          <p:cNvCxnSpPr>
            <a:stCxn id="213" idx="2"/>
            <a:endCxn id="215" idx="1"/>
          </p:cNvCxnSpPr>
          <p:nvPr/>
        </p:nvCxnSpPr>
        <p:spPr>
          <a:xfrm>
            <a:off x="5040313" y="3008300"/>
            <a:ext cx="1328700" cy="231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31"/>
          <p:cNvCxnSpPr>
            <a:stCxn id="213" idx="2"/>
            <a:endCxn id="216" idx="1"/>
          </p:cNvCxnSpPr>
          <p:nvPr/>
        </p:nvCxnSpPr>
        <p:spPr>
          <a:xfrm>
            <a:off x="5040313" y="3008300"/>
            <a:ext cx="745800" cy="351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Experimentação no Ensino de Ciências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7" name="Google Shape;22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 txBox="1"/>
          <p:nvPr/>
        </p:nvSpPr>
        <p:spPr>
          <a:xfrm>
            <a:off x="547588" y="2123038"/>
            <a:ext cx="3918600" cy="523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 experimento é viável!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9" name="Google Shape;229;p32"/>
          <p:cNvSpPr txBox="1"/>
          <p:nvPr/>
        </p:nvSpPr>
        <p:spPr>
          <a:xfrm>
            <a:off x="547588" y="3010188"/>
            <a:ext cx="3918600" cy="12006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latin typeface="Oswald"/>
                <a:ea typeface="Oswald"/>
                <a:cs typeface="Oswald"/>
                <a:sym typeface="Oswald"/>
              </a:rPr>
              <a:t>Produção do plano de aula com a previsão da atividade experimental e o momento da intervenção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547588" y="4574738"/>
            <a:ext cx="3918600" cy="8619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latin typeface="Oswald"/>
                <a:ea typeface="Oswald"/>
                <a:cs typeface="Oswald"/>
                <a:sym typeface="Oswald"/>
              </a:rPr>
              <a:t>Produção de um roteiro da aula experimental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1" name="Google Shape;23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8599" y="2227976"/>
            <a:ext cx="4820550" cy="320868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2"/>
          <p:cNvSpPr txBox="1"/>
          <p:nvPr/>
        </p:nvSpPr>
        <p:spPr>
          <a:xfrm rot="-5400000">
            <a:off x="7950250" y="3547552"/>
            <a:ext cx="337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Figura 13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Experimentação no Ensino de Ciências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673050" y="1480350"/>
            <a:ext cx="8766000" cy="53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Quando se fala em Experimentação no Ensino de Ciências, muitas vezes o que vêm à lembrança é a utilização de laboratórios e a realização do que muitos acreditam ser um “show”.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4825" y="2785700"/>
            <a:ext cx="6422451" cy="438407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 rot="-5400000">
            <a:off x="6434575" y="4936875"/>
            <a:ext cx="406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Figura 2: criança alegre no </a:t>
            </a:r>
            <a:r>
              <a:rPr lang="pt-BR"/>
              <a:t>laboratório</a:t>
            </a:r>
            <a:r>
              <a:rPr lang="pt-BR"/>
              <a:t>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Experimentação no Ensino de Ciências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8" name="Google Shape;23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3"/>
          <p:cNvSpPr txBox="1"/>
          <p:nvPr>
            <p:ph idx="1" type="subTitle"/>
          </p:nvPr>
        </p:nvSpPr>
        <p:spPr>
          <a:xfrm>
            <a:off x="331650" y="1657825"/>
            <a:ext cx="9227700" cy="48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Ao planejar as aulas experimentais é importante que o professor considere uma série de aspectos relevantes: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a) a relação dos </a:t>
            </a:r>
            <a:r>
              <a:rPr b="1" lang="pt-BR" sz="2400">
                <a:latin typeface="Oswald"/>
                <a:ea typeface="Oswald"/>
                <a:cs typeface="Oswald"/>
                <a:sym typeface="Oswald"/>
              </a:rPr>
              <a:t>experimentos com o cotidiano</a:t>
            </a: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 dos estudantes;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b) os </a:t>
            </a:r>
            <a:r>
              <a:rPr b="1" lang="pt-BR" sz="2400">
                <a:latin typeface="Oswald"/>
                <a:ea typeface="Oswald"/>
                <a:cs typeface="Oswald"/>
                <a:sym typeface="Oswald"/>
              </a:rPr>
              <a:t>conhecimentos que os estudantes possuem</a:t>
            </a: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 sobre os conceitos que serão abordados;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c) os </a:t>
            </a:r>
            <a:r>
              <a:rPr b="1" lang="pt-BR" sz="2400">
                <a:latin typeface="Oswald"/>
                <a:ea typeface="Oswald"/>
                <a:cs typeface="Oswald"/>
                <a:sym typeface="Oswald"/>
              </a:rPr>
              <a:t>conteúdos conceituais </a:t>
            </a: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(conceitos, leis, teorias) que estão envolvidos como a atividade prática;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d) os </a:t>
            </a:r>
            <a:r>
              <a:rPr b="1" lang="pt-BR" sz="2400">
                <a:latin typeface="Oswald"/>
                <a:ea typeface="Oswald"/>
                <a:cs typeface="Oswald"/>
                <a:sym typeface="Oswald"/>
              </a:rPr>
              <a:t>conteúdos procedimentais</a:t>
            </a: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 (as técnicas e habilidades) que os estudantes aprenderão e/ou precisarão ter para realizar o experimento;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Experimentação no Ensino de Ciências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5" name="Google Shape;24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4"/>
          <p:cNvSpPr txBox="1"/>
          <p:nvPr>
            <p:ph idx="1" type="subTitle"/>
          </p:nvPr>
        </p:nvSpPr>
        <p:spPr>
          <a:xfrm>
            <a:off x="331650" y="1657825"/>
            <a:ext cx="9227700" cy="48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Ao planejar as aulas experimentais é importante que o professor considere uma série de aspectos relevantes: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e) o conhecimento da </a:t>
            </a:r>
            <a:r>
              <a:rPr b="1" lang="pt-BR" sz="2400">
                <a:latin typeface="Oswald"/>
                <a:ea typeface="Oswald"/>
                <a:cs typeface="Oswald"/>
                <a:sym typeface="Oswald"/>
              </a:rPr>
              <a:t>complexidade do equipamento a ser utilizado</a:t>
            </a: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 (se houver) no experimento que o professor deve ter;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f) a </a:t>
            </a:r>
            <a:r>
              <a:rPr b="1" lang="pt-BR" sz="2400">
                <a:latin typeface="Oswald"/>
                <a:ea typeface="Oswald"/>
                <a:cs typeface="Oswald"/>
                <a:sym typeface="Oswald"/>
              </a:rPr>
              <a:t>análise pelos estudantes dos dados obtidos</a:t>
            </a: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 empiricamente;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g) o </a:t>
            </a:r>
            <a:r>
              <a:rPr b="1" lang="pt-BR" sz="2400">
                <a:latin typeface="Oswald"/>
                <a:ea typeface="Oswald"/>
                <a:cs typeface="Oswald"/>
                <a:sym typeface="Oswald"/>
              </a:rPr>
              <a:t>tempo para a realização</a:t>
            </a: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 (demonstrativa ou definitiva) do experimento e para a sistematização e análise das informações;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h) a </a:t>
            </a:r>
            <a:r>
              <a:rPr b="1" lang="pt-BR" sz="2400">
                <a:latin typeface="Oswald"/>
                <a:ea typeface="Oswald"/>
                <a:cs typeface="Oswald"/>
                <a:sym typeface="Oswald"/>
              </a:rPr>
              <a:t>forma de avaliação</a:t>
            </a: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 não somente dos conceitos, mas também dos procedimentos e das atitudes dos estudantes.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Experimentação no Ensino de Ciências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2" name="Google Shape;25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5"/>
          <p:cNvSpPr txBox="1"/>
          <p:nvPr>
            <p:ph idx="1" type="subTitle"/>
          </p:nvPr>
        </p:nvSpPr>
        <p:spPr>
          <a:xfrm>
            <a:off x="331650" y="1657825"/>
            <a:ext cx="9227700" cy="541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A seguir, apresentamos a estrutura mínima, para a produção de material instrucional, para uma aula experimental: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1. IDENTIFICAÇÃO.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2. TÍTULO DA AULA.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3. TÍTULO DO EXPERIMENTO.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4. OBJETIVO(S).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5. RESUMO TEÓRICO SOBRE O ASSUNTO ABORDADO (deve conter apenas as informações necessárias para que o aluno consiga refletir, discutir e compreender o fenômeno observado por meio do experimento que será realizado).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Experimentação no Ensino de Ciências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9" name="Google Shape;25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6"/>
          <p:cNvSpPr txBox="1"/>
          <p:nvPr>
            <p:ph idx="1" type="subTitle"/>
          </p:nvPr>
        </p:nvSpPr>
        <p:spPr>
          <a:xfrm>
            <a:off x="331650" y="1657825"/>
            <a:ext cx="9227700" cy="48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6. MATERIAL NECESSÁRIO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7. PROCEDIMENTO EXP</a:t>
            </a: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ERIMENTAL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8. QUESTIONÁRIO SOBRE O EXPERIMENTO REALIZADO (deve ser elaborado de tal maneira que cada pergunta leve o aluno a reviver ou lembrar mentalmente a cronologia de como se desenvolveu o experimento, ou seja, a ordem de ocorrência dos fatos. A última pergunta do questionário deve “remeter” imediatamente o aluno a verificar se o objetivo planejado para a experiência foi alcançado).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Experimentação no Ensino de Ciências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66" name="Google Shape;26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7"/>
          <p:cNvSpPr txBox="1"/>
          <p:nvPr>
            <p:ph idx="1" type="subTitle"/>
          </p:nvPr>
        </p:nvSpPr>
        <p:spPr>
          <a:xfrm>
            <a:off x="331650" y="1657825"/>
            <a:ext cx="9227700" cy="48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9. EXERCÍCIOS COMPLEMENTARES SOBRE O ASSUNTO ABORDADO (o objetivo é o de “transportar” os alunos para outras situações de aplicação e também para explicar modelos teóricos).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10. REFERÊNCIAS BIBLIOGRÁFICAS OU BIBLIOGRAFIA.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Experimentação no Ensino de Ciências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73" name="Google Shape;27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8"/>
          <p:cNvSpPr txBox="1"/>
          <p:nvPr>
            <p:ph idx="1" type="subTitle"/>
          </p:nvPr>
        </p:nvSpPr>
        <p:spPr>
          <a:xfrm>
            <a:off x="331650" y="1657825"/>
            <a:ext cx="9227700" cy="48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Atividade: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Analisar o experimento </a:t>
            </a: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distribuído</a:t>
            </a: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 em aula, observando aspectos como: 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❏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é plausível de realização?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❏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os materiais são de fácil obtenção?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❏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os objetivos e orientações são claros?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❏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se tem introdução teórica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❏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perigos, cuidados,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❏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natureza dos materiais, etc.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❏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há avaliação no final?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Após, socializar as discussões.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Créditos das imagens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80" name="Google Shape;28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1" name="Google Shape;281;p39"/>
          <p:cNvGraphicFramePr/>
          <p:nvPr/>
        </p:nvGraphicFramePr>
        <p:xfrm>
          <a:off x="952488" y="1874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{60F6A088-453F-4499-945A-0E0F9F300650}</a:tableStyleId>
              </a:tblPr>
              <a:tblGrid>
                <a:gridCol w="969250"/>
                <a:gridCol w="7206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Figura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Crédito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Capa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Pixabay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Pixabay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Pixabay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Trabalho de Domínio Público - Alguns direitos reservados por Fotos Antigas RS - Visite www.prati.com.br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https://s1.static.brasilescola.uol.com.br/be/conteudo/images/4d247c5ddb05cdc6a3b003960cc62030.jpg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>
                          <a:solidFill>
                            <a:schemeClr val="dk1"/>
                          </a:solidFill>
                        </a:rPr>
                        <a:t>Imagem de NASA-Imagery por Pixabay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https://fep.if.usp.br/~profis/assets/img/PSSC.png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https://http2.mlstatic.com/D_NQ_NP_929609-MLB49262610028_032022-O.webp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https://sebodomessias.com.br/imagens/produtos/163/1632051_1632051.jpg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0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Créditos das imagens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87" name="Google Shape;28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8" name="Google Shape;288;p40"/>
          <p:cNvGraphicFramePr/>
          <p:nvPr/>
        </p:nvGraphicFramePr>
        <p:xfrm>
          <a:off x="952488" y="1874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{60F6A088-453F-4499-945A-0E0F9F300650}</a:tableStyleId>
              </a:tblPr>
              <a:tblGrid>
                <a:gridCol w="969250"/>
                <a:gridCol w="7206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Figura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Crédito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Escola Classe 415 Norte, Plano Piloto, Brasília, DF, Brasil 19/4/2018 Foto: Tony Winston/Agência.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http://inep80anos.inep.gov.br/inep80anos/media/tz_portfolio/article/cache/istock-79_L.jpg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Imagem de PublicDomainPictures por Pixabay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13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Imagem de Oli Lynch por Pixabay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Experimentação no Ensino de Ciências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673050" y="1480350"/>
            <a:ext cx="8766000" cy="53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Histórico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❏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Experimentação ocupou um papel especial, a partir do século XVII, com relação à consolidação das Ciências Naturais.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❏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O interesse em introduzir atividades experimentais (realizadas no laboratório) foi provocado por vários fatores, entre eles, políticos e educativos.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1272" y="3801497"/>
            <a:ext cx="6084426" cy="34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2547100" y="7173250"/>
            <a:ext cx="608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Figura 3: aula prática Colégio do Rosário/PUC Porto Alegre - 1947.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Experimentação no Ensino de Ciências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9" name="Google Shape;89;p17"/>
          <p:cNvSpPr txBox="1"/>
          <p:nvPr>
            <p:ph idx="1" type="subTitle"/>
          </p:nvPr>
        </p:nvSpPr>
        <p:spPr>
          <a:xfrm>
            <a:off x="5046000" y="1480350"/>
            <a:ext cx="4393200" cy="52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Histórico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BRASIL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C</a:t>
            </a: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riação do Ministério da Educação e da Saúde (1931) por Francisco Campos, firmava-se a concepção tradicional de educação escolar;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“a transformação, pela escola, dos indivíduos ignorantes em cidadãos esclarecidos”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 rot="-5400000">
            <a:off x="-1121850" y="3081550"/>
            <a:ext cx="264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Figura 4: Sala de aula antiga.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875" y="1657348"/>
            <a:ext cx="4594325" cy="29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310875" y="4775075"/>
            <a:ext cx="4594200" cy="2647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Em 1946, pelo Decreto Federal nº 9.355, foi instaurado o Instituto Brasileiro de Educação, Ciências e Cultura (IBECC) na Universidade de São Paulo; sua função foi tornar o ensino de Ciências mais prático e atualizar os conteúdos dos livros-texto de Ciências.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Experimentação no Ensino de Ciências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9" name="Google Shape;99;p18"/>
          <p:cNvSpPr txBox="1"/>
          <p:nvPr>
            <p:ph idx="1" type="subTitle"/>
          </p:nvPr>
        </p:nvSpPr>
        <p:spPr>
          <a:xfrm>
            <a:off x="604775" y="1480350"/>
            <a:ext cx="8834400" cy="52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Histórico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Nessa tendência pedagógica os experimentos são valorizados como formas de comprovar teorias expostas em sala de aula;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predominam as aulas práticas por demonstração;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 rot="-5400000">
            <a:off x="8251025" y="5593725"/>
            <a:ext cx="264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Figura 5: Anfiteatro.</a:t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9087" y="3346600"/>
            <a:ext cx="5653776" cy="3769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336925" y="3414088"/>
            <a:ext cx="3200700" cy="3786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Lei de Diretrizes e Bases, em 1961: aulas de Ciências passaram a ser ministradas obrigatoriamente nas duas últimas séries do antigo ginásio (atuais 8º e 9º anos do Ensino Fundamental)</a:t>
            </a:r>
            <a:endParaRPr sz="1800">
              <a:solidFill>
                <a:srgbClr val="2125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pt-BR" sz="180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rande volume de conteúdo era transmitido em aulas expositivas; avaliações se baseavam nos questionários apresentados no livro-texto</a:t>
            </a:r>
            <a:endParaRPr sz="1800">
              <a:solidFill>
                <a:srgbClr val="2125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Experimentação no Ensino de Ciências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9" name="Google Shape;109;p19"/>
          <p:cNvSpPr txBox="1"/>
          <p:nvPr>
            <p:ph idx="1" type="subTitle"/>
          </p:nvPr>
        </p:nvSpPr>
        <p:spPr>
          <a:xfrm>
            <a:off x="5046000" y="1480350"/>
            <a:ext cx="4393200" cy="25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Histórico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No Brasil e em outros países do mundo, o ensino de Ciências, no período de 1950 a 1960, foi bastante influenciado pelas transformações decorrentes da Segunda Guerra Mundial: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○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industrialização, o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○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desenvolvimento tecnológico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○"/>
            </a:pPr>
            <a:r>
              <a:rPr lang="pt-BR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desenvolvimento </a:t>
            </a: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científico, 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○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marco o lançamento do Sputnik em 1957.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750" y="2317875"/>
            <a:ext cx="4308675" cy="352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 rot="-5400000">
            <a:off x="-1121850" y="4323550"/>
            <a:ext cx="264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Figura 6: Sputnik.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Experimentação no Ensino de Ciências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8" name="Google Shape;118;p20"/>
          <p:cNvSpPr txBox="1"/>
          <p:nvPr>
            <p:ph idx="1" type="subTitle"/>
          </p:nvPr>
        </p:nvSpPr>
        <p:spPr>
          <a:xfrm>
            <a:off x="487725" y="1860775"/>
            <a:ext cx="92571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Histórico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O alvo de formar cientistas foi levado ao extremo nos projetos renovados norte-americanos dos anos 60.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Nos EUA advogou-se o investimento no ensino de ciências no intuito que este possibilitasse: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latin typeface="Oswald"/>
                <a:ea typeface="Oswald"/>
                <a:cs typeface="Oswald"/>
                <a:sym typeface="Oswald"/>
              </a:rPr>
              <a:t>1) aumentar o </a:t>
            </a:r>
            <a:r>
              <a:rPr b="1" lang="pt-BR" sz="2100">
                <a:latin typeface="Oswald"/>
                <a:ea typeface="Oswald"/>
                <a:cs typeface="Oswald"/>
                <a:sym typeface="Oswald"/>
              </a:rPr>
              <a:t>número de cientistas</a:t>
            </a:r>
            <a:r>
              <a:rPr lang="pt-BR" sz="2100">
                <a:latin typeface="Oswald"/>
                <a:ea typeface="Oswald"/>
                <a:cs typeface="Oswald"/>
                <a:sym typeface="Oswald"/>
              </a:rPr>
              <a:t>, 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latin typeface="Oswald"/>
                <a:ea typeface="Oswald"/>
                <a:cs typeface="Oswald"/>
                <a:sym typeface="Oswald"/>
              </a:rPr>
              <a:t>2) desenvolver </a:t>
            </a:r>
            <a:r>
              <a:rPr b="1" lang="pt-BR" sz="2100">
                <a:latin typeface="Oswald"/>
                <a:ea typeface="Oswald"/>
                <a:cs typeface="Oswald"/>
                <a:sym typeface="Oswald"/>
              </a:rPr>
              <a:t>líderes políticos</a:t>
            </a:r>
            <a:r>
              <a:rPr lang="pt-BR" sz="2100">
                <a:latin typeface="Oswald"/>
                <a:ea typeface="Oswald"/>
                <a:cs typeface="Oswald"/>
                <a:sym typeface="Oswald"/>
              </a:rPr>
              <a:t> com entendimento do que é ciência de modo que estes a incluíssem em suas agendas e 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latin typeface="Oswald"/>
                <a:ea typeface="Oswald"/>
                <a:cs typeface="Oswald"/>
                <a:sym typeface="Oswald"/>
              </a:rPr>
              <a:t>3) assegurar por parte do público em geral uma atitude de </a:t>
            </a:r>
            <a:r>
              <a:rPr b="1" lang="pt-BR" sz="2100">
                <a:latin typeface="Oswald"/>
                <a:ea typeface="Oswald"/>
                <a:cs typeface="Oswald"/>
                <a:sym typeface="Oswald"/>
              </a:rPr>
              <a:t>simpatia em relação à atividade dos cientistas</a:t>
            </a:r>
            <a:r>
              <a:rPr lang="pt-BR" sz="2100">
                <a:latin typeface="Oswald"/>
                <a:ea typeface="Oswald"/>
                <a:cs typeface="Oswald"/>
                <a:sym typeface="Oswald"/>
              </a:rPr>
              <a:t> e reconhecimento pelos avanços que estas atividades traziam.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Experimentação no Ensino de Ciências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5" name="Google Shape;125;p21"/>
          <p:cNvSpPr txBox="1"/>
          <p:nvPr>
            <p:ph idx="1" type="subTitle"/>
          </p:nvPr>
        </p:nvSpPr>
        <p:spPr>
          <a:xfrm>
            <a:off x="487725" y="1860775"/>
            <a:ext cx="5043000" cy="290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Histórico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S</a:t>
            </a: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ociedades científicas americanas, acadêmicos renomados e governo uniram-se e elaboraram projetos: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○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projetos de física (Physical Science Study Commitee – PSSC);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○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biologia (Biological Science Curriculum Study – BSCS);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○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química (Chemical Bond Approach – CBA);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○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matemática (Science Mathematics Study Group – SMSG).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9500" y="2155310"/>
            <a:ext cx="4245101" cy="309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5736950" y="5319925"/>
            <a:ext cx="4008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Figura 7: </a:t>
            </a:r>
            <a:r>
              <a:rPr lang="pt-BR"/>
              <a:t>livros</a:t>
            </a:r>
            <a:r>
              <a:rPr lang="pt-BR"/>
              <a:t> de Física do projeto PSSC. Para acessar os livros: </a:t>
            </a:r>
            <a:r>
              <a:rPr lang="pt-BR" u="sng">
                <a:solidFill>
                  <a:schemeClr val="hlink"/>
                </a:solidFill>
                <a:hlinkClick r:id="rId5"/>
              </a:rPr>
              <a:t>https://fep.if.usp.br/~profis/projetos-ef.html</a:t>
            </a:r>
            <a:r>
              <a:rPr lang="pt-BR"/>
              <a:t> </a:t>
            </a: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5803875" y="6350125"/>
            <a:ext cx="387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Exemplo de vídeo instrucional: </a:t>
            </a:r>
            <a:r>
              <a:rPr lang="pt-BR" u="sng">
                <a:solidFill>
                  <a:schemeClr val="hlink"/>
                </a:solidFill>
                <a:hlinkClick r:id="rId6"/>
              </a:rPr>
              <a:t>https://www.youtube.com/watch?v=QYhpAmCOH9I</a:t>
            </a:r>
            <a:r>
              <a:rPr lang="pt-BR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1447450" y="272310"/>
            <a:ext cx="7991700" cy="126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Oswald"/>
                <a:ea typeface="Oswald"/>
                <a:cs typeface="Oswald"/>
                <a:sym typeface="Oswald"/>
              </a:rPr>
              <a:t>Experimentação no Ensino de Ciências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5" name="Google Shape;135;p22"/>
          <p:cNvSpPr txBox="1"/>
          <p:nvPr>
            <p:ph idx="1" type="subTitle"/>
          </p:nvPr>
        </p:nvSpPr>
        <p:spPr>
          <a:xfrm>
            <a:off x="341425" y="1404188"/>
            <a:ext cx="4496700" cy="332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Histórico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➢"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Brasil: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Font typeface="Oswald"/>
              <a:buChar char="○"/>
            </a:pPr>
            <a:r>
              <a:rPr lang="pt-BR" sz="2100">
                <a:latin typeface="Oswald"/>
                <a:ea typeface="Oswald"/>
                <a:cs typeface="Oswald"/>
                <a:sym typeface="Oswald"/>
              </a:rPr>
              <a:t>industrialização</a:t>
            </a:r>
            <a:r>
              <a:rPr lang="pt-BR" sz="2100">
                <a:latin typeface="Oswald"/>
                <a:ea typeface="Oswald"/>
                <a:cs typeface="Oswald"/>
                <a:sym typeface="Oswald"/>
              </a:rPr>
              <a:t> e necessidade de mão-de-obra;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Font typeface="Oswald"/>
              <a:buChar char="○"/>
            </a:pPr>
            <a:r>
              <a:rPr lang="pt-BR" sz="2100">
                <a:latin typeface="Oswald"/>
                <a:ea typeface="Oswald"/>
                <a:cs typeface="Oswald"/>
                <a:sym typeface="Oswald"/>
              </a:rPr>
              <a:t>incentivo às Ciências;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Font typeface="Oswald"/>
              <a:buChar char="○"/>
            </a:pPr>
            <a:r>
              <a:rPr lang="pt-BR" sz="2100">
                <a:latin typeface="Oswald"/>
                <a:ea typeface="Oswald"/>
                <a:cs typeface="Oswald"/>
                <a:sym typeface="Oswald"/>
              </a:rPr>
              <a:t>cooperação com os EUA;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Font typeface="Oswald"/>
              <a:buChar char="○"/>
            </a:pPr>
            <a:r>
              <a:rPr lang="pt-BR" sz="2100">
                <a:latin typeface="Oswald"/>
                <a:ea typeface="Oswald"/>
                <a:cs typeface="Oswald"/>
                <a:sym typeface="Oswald"/>
              </a:rPr>
              <a:t>ensino de Ciências com papel profissionalizante e descaracterizado;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Font typeface="Oswald"/>
              <a:buChar char="○"/>
            </a:pPr>
            <a:r>
              <a:rPr lang="pt-BR" sz="2100">
                <a:latin typeface="Oswald"/>
                <a:ea typeface="Oswald"/>
                <a:cs typeface="Oswald"/>
                <a:sym typeface="Oswald"/>
              </a:rPr>
              <a:t>popularização das Ciências.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250" y="272300"/>
            <a:ext cx="1009700" cy="10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3250" y="1404198"/>
            <a:ext cx="4435550" cy="332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6591250" y="4730900"/>
            <a:ext cx="291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Figuras 8 e 9: </a:t>
            </a:r>
            <a:r>
              <a:rPr lang="pt-BR"/>
              <a:t>Coleção Conhecer - Enciclopédia Ilustrada e Ciência Ilustrada. </a:t>
            </a:r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3300" y="4730888"/>
            <a:ext cx="1707962" cy="2523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